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4BF5C-C264-47AF-9C49-1875F88B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A5156-A214-495D-9493-B85A2B08F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A09F65-C9B7-49CB-B8A6-A577817E4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988098"/>
            <a:ext cx="2840114" cy="2407723"/>
          </a:xfrm>
        </p:spPr>
        <p:txBody>
          <a:bodyPr>
            <a:normAutofit/>
          </a:bodyPr>
          <a:lstStyle/>
          <a:p>
            <a:r>
              <a:rPr lang="nl-NL" sz="3600"/>
              <a:t>Pil gebruik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77C678-D219-469C-94F5-702FF803B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395822"/>
            <a:ext cx="2840114" cy="1718545"/>
          </a:xfrm>
        </p:spPr>
        <p:txBody>
          <a:bodyPr>
            <a:normAutofit/>
          </a:bodyPr>
          <a:lstStyle/>
          <a:p>
            <a:r>
              <a:rPr lang="nl-NL" sz="1600" dirty="0"/>
              <a:t>En uitstel van menstruatie</a:t>
            </a:r>
          </a:p>
          <a:p>
            <a:r>
              <a:rPr lang="nl-NL" sz="1600" dirty="0"/>
              <a:t>PRS 2020- 2021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43B93-31EA-42C9-A52B-7B10135FC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474" r="75256" b="36564"/>
          <a:stretch/>
        </p:blipFill>
        <p:spPr>
          <a:xfrm>
            <a:off x="655218" y="643464"/>
            <a:ext cx="2834640" cy="155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26DC251-CF3C-487C-93C0-74344C270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EA138F-B3C3-4365-85E4-0CE0DE739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192585-FCC1-4D9A-8E7B-940845AD1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07A6A06-44A6-41CD-B49D-7FAFA5119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871" y="977965"/>
            <a:ext cx="6615197" cy="413533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10100B2-D867-44EC-A5B7-43B58963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74" y="1290214"/>
            <a:ext cx="6282919" cy="35184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4CBFC4-E02A-4F3E-AB09-DAD63A764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0F181A-95DA-4251-AC11-0C9302264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2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4004C-EFB8-4A41-B4E5-0212D875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6277F6-F2F3-4E03-9AAB-F2FDE29EB8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Combinatie en </a:t>
            </a:r>
            <a:r>
              <a:rPr lang="nl-NL" dirty="0" err="1"/>
              <a:t>driefasenpillen</a:t>
            </a:r>
            <a:r>
              <a:rPr lang="nl-NL" dirty="0"/>
              <a:t> bevatten combi van oestrogene en </a:t>
            </a:r>
            <a:r>
              <a:rPr lang="nl-NL" dirty="0" err="1"/>
              <a:t>prostagene</a:t>
            </a:r>
            <a:r>
              <a:rPr lang="nl-NL" dirty="0"/>
              <a:t> stof</a:t>
            </a:r>
          </a:p>
          <a:p>
            <a:r>
              <a:rPr lang="nl-NL" dirty="0"/>
              <a:t>EE= ethinylestradiol ( oestrogeen)</a:t>
            </a:r>
          </a:p>
          <a:p>
            <a:pPr marL="0" indent="0">
              <a:buNone/>
            </a:pPr>
            <a:r>
              <a:rPr lang="nl-NL" dirty="0"/>
              <a:t>Progestagenen: </a:t>
            </a:r>
            <a:r>
              <a:rPr lang="nl-NL" dirty="0" err="1"/>
              <a:t>levonorgestrel</a:t>
            </a:r>
            <a:r>
              <a:rPr lang="nl-NL" dirty="0"/>
              <a:t>, desogestrel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0D2DD3-4EC2-4F9F-9F84-2FE71BF1D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Op grond van de samenstelling onderscheid gemaakt in 1</a:t>
            </a:r>
            <a:r>
              <a:rPr lang="nl-NL" baseline="30000" dirty="0"/>
              <a:t>e</a:t>
            </a:r>
            <a:r>
              <a:rPr lang="nl-NL" dirty="0"/>
              <a:t>, 2</a:t>
            </a:r>
            <a:r>
              <a:rPr lang="nl-NL" baseline="30000" dirty="0"/>
              <a:t>e</a:t>
            </a:r>
            <a:r>
              <a:rPr lang="nl-NL" dirty="0"/>
              <a:t>, 3</a:t>
            </a:r>
            <a:r>
              <a:rPr lang="nl-NL" baseline="30000" dirty="0"/>
              <a:t>e</a:t>
            </a:r>
            <a:r>
              <a:rPr lang="nl-NL" dirty="0"/>
              <a:t> en 4</a:t>
            </a:r>
            <a:r>
              <a:rPr lang="nl-NL" baseline="30000" dirty="0"/>
              <a:t>e</a:t>
            </a:r>
            <a:r>
              <a:rPr lang="nl-NL" dirty="0"/>
              <a:t> generatiepillen </a:t>
            </a:r>
          </a:p>
          <a:p>
            <a:r>
              <a:rPr lang="nl-NL" dirty="0"/>
              <a:t>Zie </a:t>
            </a:r>
            <a:r>
              <a:rPr lang="nl-NL" dirty="0" err="1"/>
              <a:t>blz</a:t>
            </a:r>
            <a:r>
              <a:rPr lang="nl-NL" dirty="0"/>
              <a:t> 99 GMK</a:t>
            </a:r>
          </a:p>
          <a:p>
            <a:r>
              <a:rPr lang="nl-NL" dirty="0"/>
              <a:t>Driefasen: verschillende kleuren in strip en oplopende dosering progestageen (tri-)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753228-341E-4A44-8F7D-78A215CD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562" y="958036"/>
            <a:ext cx="1563060" cy="11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10402-9C5D-4A18-A539-0CB478EF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Progestageen OAC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747B8-B2D1-40D8-BB99-CCD7C72A02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Minipil: geen stopweek, borstvoeding</a:t>
            </a:r>
          </a:p>
          <a:p>
            <a:r>
              <a:rPr lang="nl-NL" dirty="0"/>
              <a:t>Prikpil: 1 x per 12 weken</a:t>
            </a:r>
          </a:p>
          <a:p>
            <a:r>
              <a:rPr lang="nl-NL" dirty="0"/>
              <a:t>Implantatiestaafje (</a:t>
            </a:r>
            <a:r>
              <a:rPr lang="nl-NL" dirty="0" err="1"/>
              <a:t>etonogestrel</a:t>
            </a:r>
            <a:r>
              <a:rPr lang="nl-NL" dirty="0"/>
              <a:t>) : 3 jaar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A03930-4069-4F48-A44C-72984F6541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Menstruatie uitstellen:</a:t>
            </a:r>
          </a:p>
          <a:p>
            <a:pPr marL="0" indent="0">
              <a:buNone/>
            </a:pPr>
            <a:r>
              <a:rPr lang="nl-NL" dirty="0"/>
              <a:t>Doorslikken </a:t>
            </a:r>
            <a:r>
              <a:rPr lang="nl-NL" dirty="0" err="1"/>
              <a:t>oac</a:t>
            </a:r>
            <a:r>
              <a:rPr lang="nl-NL" dirty="0"/>
              <a:t>: alleen combinatiepreparaten. Driefase pil niet, alleen laatste strip.</a:t>
            </a:r>
          </a:p>
          <a:p>
            <a:pPr marL="0" indent="0">
              <a:buNone/>
            </a:pPr>
            <a:r>
              <a:rPr lang="nl-NL" dirty="0"/>
              <a:t>Norethisteron of lynestrenol ( max 10 dagen uitstellen)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BECC9D-7059-4939-AD5A-22E78C7A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55" y="629874"/>
            <a:ext cx="3733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0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F12A5-C67E-4CF5-93F3-1D3FCB93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83047-A188-4F8C-95E9-25D0ECB0E3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/>
              <a:t>Levonorgestrel</a:t>
            </a:r>
            <a:r>
              <a:rPr lang="nl-NL" dirty="0"/>
              <a:t> 1,5 mg ineens innemen. Bij voorkeur binnen 12 u na onbeschermde coïtus in elk geval binnen 72 u</a:t>
            </a:r>
          </a:p>
          <a:p>
            <a:r>
              <a:rPr lang="nl-NL" dirty="0"/>
              <a:t>Koperspiraal ( recept) tot 5dgn na onbeschermde coïtus</a:t>
            </a:r>
          </a:p>
          <a:p>
            <a:r>
              <a:rPr lang="nl-NL" dirty="0" err="1"/>
              <a:t>Ulipristal</a:t>
            </a:r>
            <a:r>
              <a:rPr lang="nl-NL" dirty="0"/>
              <a:t> noodanticonceptiepil tot 5 </a:t>
            </a:r>
            <a:r>
              <a:rPr lang="nl-NL" dirty="0" err="1"/>
              <a:t>dgn</a:t>
            </a:r>
            <a:r>
              <a:rPr lang="nl-NL" dirty="0"/>
              <a:t> na onbeschermde coïtus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D580A8F-F488-4262-A60B-7933B0A4B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6950" y="2743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59734-40F9-4E53-A0E8-FEC1AE46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6362E2-2F87-4CC9-89DE-0AFA3EFCC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Samenspel van hormonen</a:t>
            </a:r>
            <a:r>
              <a:rPr lang="nl-NL"/>
              <a:t>, wordt bestuurd </a:t>
            </a:r>
            <a:r>
              <a:rPr lang="nl-NL" dirty="0"/>
              <a:t>door Hypothalamus </a:t>
            </a:r>
            <a:r>
              <a:rPr lang="nl-NL"/>
              <a:t>en Hypofyse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Cyclus begint op eerste dag van je menstruatie </a:t>
            </a:r>
          </a:p>
          <a:p>
            <a:pPr marL="0" indent="0">
              <a:buNone/>
            </a:pPr>
            <a:r>
              <a:rPr lang="nl-NL" dirty="0"/>
              <a:t>Doorgaans duur van 28 dagen mediane </a:t>
            </a:r>
            <a:r>
              <a:rPr lang="nl-NL" dirty="0" err="1"/>
              <a:t>cyclusdag</a:t>
            </a:r>
            <a:r>
              <a:rPr lang="nl-NL" dirty="0"/>
              <a:t> 28-14= 14</a:t>
            </a:r>
          </a:p>
          <a:p>
            <a:pPr marL="0" indent="0">
              <a:buNone/>
            </a:pPr>
            <a:r>
              <a:rPr lang="nl-NL" dirty="0"/>
              <a:t>Kans op zwangerschap het grootst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32874D-7F23-4922-AF0B-E1B7C58FB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nl-NL" dirty="0"/>
          </a:p>
          <a:p>
            <a:r>
              <a:rPr lang="nl-NL" dirty="0"/>
              <a:t>Bij regelmatige cyclus en eenmalig onbeschermd coïtus kans op zwangerschap het grootst vanaf 8</a:t>
            </a:r>
            <a:r>
              <a:rPr lang="nl-NL" baseline="30000" dirty="0"/>
              <a:t>e</a:t>
            </a:r>
            <a:r>
              <a:rPr lang="nl-NL" dirty="0"/>
              <a:t> dag voor </a:t>
            </a:r>
            <a:r>
              <a:rPr lang="nl-NL" dirty="0" err="1"/>
              <a:t>ovulatiedag</a:t>
            </a:r>
            <a:r>
              <a:rPr lang="nl-NL" dirty="0"/>
              <a:t> en 5 dagen erna</a:t>
            </a:r>
          </a:p>
          <a:p>
            <a:endParaRPr lang="nl-NL" dirty="0"/>
          </a:p>
          <a:p>
            <a:r>
              <a:rPr lang="nl-NL" dirty="0"/>
              <a:t>Bij een menstruatie vindt er afstoting van het baarmoederslijmvlies (endometrium) plaats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A9ADD9-45C1-47DB-9348-45D71312D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96" y="958037"/>
            <a:ext cx="2899651" cy="15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9372F-02F0-49A6-B3C5-AB20A228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FD69BB-1683-4797-85E7-41DF7CEFF6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Vanaf eerste dag menstruatiecyclus geeft de hypofyse ( FSH) af waardoor in een van de eierstokken een eicel tot rijping komt.</a:t>
            </a:r>
          </a:p>
          <a:p>
            <a:r>
              <a:rPr lang="nl-NL" dirty="0"/>
              <a:t>Stijging hoeveelheid oestrogenen in bloed (zorgt voor groei en herstel baarmoederslijmvlies).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EFAC06-CEA9-4B67-A49F-7DB23DD26F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Na circa 10 dagen follikelrijping compleet en eicel klaar voor eisprong</a:t>
            </a:r>
          </a:p>
          <a:p>
            <a:r>
              <a:rPr lang="nl-NL" dirty="0"/>
              <a:t>Door stijging van oestrogenen in het bloed krijgt hypofyse het sein om LH hormoon af te geven. </a:t>
            </a:r>
          </a:p>
          <a:p>
            <a:r>
              <a:rPr lang="nl-NL" dirty="0"/>
              <a:t>Spoedig volgt ovulatie (rond 14</a:t>
            </a:r>
            <a:r>
              <a:rPr lang="nl-NL" baseline="30000" dirty="0"/>
              <a:t>e</a:t>
            </a:r>
            <a:r>
              <a:rPr lang="nl-NL" dirty="0"/>
              <a:t> dag)</a:t>
            </a:r>
          </a:p>
        </p:txBody>
      </p:sp>
    </p:spTree>
    <p:extLst>
      <p:ext uri="{BB962C8B-B14F-4D97-AF65-F5344CB8AC3E}">
        <p14:creationId xmlns:p14="http://schemas.microsoft.com/office/powerpoint/2010/main" val="17090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5D657-6D27-4934-8C90-638ADC83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Menstruatiecyclus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AD0DCD-E967-4413-B17A-AA5709D183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2 opties:</a:t>
            </a:r>
          </a:p>
          <a:p>
            <a:pPr marL="457200" indent="-457200">
              <a:buAutoNum type="arabicPeriod"/>
            </a:pPr>
            <a:r>
              <a:rPr lang="nl-NL" dirty="0"/>
              <a:t>Bij bevruchting nestelt vrucht zich na 6 dagen in baarmoederslijmvlies en groeit verder. Follikel verandert van kleur wordt corpus Luteum genoemd en produceert tevens progesteron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1156A6-6CC3-46DF-81FC-CFC571620C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2. Bij geen bevruchting neemt werking van corpus luteum na 10-12 dagen na ovulatie af </a:t>
            </a:r>
          </a:p>
          <a:p>
            <a:r>
              <a:rPr lang="nl-NL" dirty="0"/>
              <a:t>Door sterke daling progesteron in bloed wordt na 2-3 dagen baarmoederslijmvlies afgestoten= menstruatie</a:t>
            </a:r>
          </a:p>
        </p:txBody>
      </p:sp>
    </p:spTree>
    <p:extLst>
      <p:ext uri="{BB962C8B-B14F-4D97-AF65-F5344CB8AC3E}">
        <p14:creationId xmlns:p14="http://schemas.microsoft.com/office/powerpoint/2010/main" val="169126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91C40-9397-4FE1-81AE-E4847DEA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Anticonceptie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FE4F5B-A684-417D-9D3B-A19BF0D7D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Voorkomen van een bevruchting</a:t>
            </a:r>
          </a:p>
          <a:p>
            <a:r>
              <a:rPr lang="nl-NL" dirty="0"/>
              <a:t>Vele mogelijkheden, welke?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7918FA-A15A-4290-93E1-A77C79ACB1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Anticonceptie kan gericht zijn op voorkomen van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De ovulatie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Bevruchting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Implantatie van een bevruchte eicel</a:t>
            </a:r>
          </a:p>
        </p:txBody>
      </p:sp>
    </p:spTree>
    <p:extLst>
      <p:ext uri="{BB962C8B-B14F-4D97-AF65-F5344CB8AC3E}">
        <p14:creationId xmlns:p14="http://schemas.microsoft.com/office/powerpoint/2010/main" val="63307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6A60F-5CDF-4A08-A5A7-636FFAF9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Orale anticonceptie (OAC)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6D832-0EBD-4B7A-B028-A9C2C48D67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Voorkomen van zwangerschap, hevige of pijnlijke menstruatie, andere vormen van onregelmatig bloedverlies.</a:t>
            </a:r>
          </a:p>
          <a:p>
            <a:endParaRPr lang="nl-NL" dirty="0"/>
          </a:p>
          <a:p>
            <a:r>
              <a:rPr lang="nl-NL" dirty="0"/>
              <a:t>Bijna allemaal combinatiepreparaten bestaan uit stoffen die lijken op mens eigen geslachtshormonen van de vrouw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B1D95B-A401-4E89-98B1-1F422B5C4A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De werking van OAC berust op: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Onderdrukken ovulatie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Minder geschikt maken baarmoederslijmvlies voor innesteling mogelijk bevruchte eicel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Baarmoederslijmvlies minder goed te passeren door zaadcellen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91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058C0-33B0-40EA-8909-12524AEF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OAC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6D4FBA-D02D-4B15-ACE9-62FAF9911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Bij normale cyclus baarmoederslijmvlies dikker gemaakt voor innesteling</a:t>
            </a:r>
          </a:p>
          <a:p>
            <a:r>
              <a:rPr lang="nl-NL" dirty="0"/>
              <a:t>Bij pil  is er geen normale maar kunstmatige cyclus , baarmoederslijmvlies wordt langzaam dikker</a:t>
            </a:r>
          </a:p>
          <a:p>
            <a:r>
              <a:rPr lang="nl-NL" dirty="0"/>
              <a:t>Na 21 dagen slikken, stopweek 7 dagen</a:t>
            </a:r>
          </a:p>
          <a:p>
            <a:r>
              <a:rPr lang="nl-NL" dirty="0"/>
              <a:t>Onttrekkingsbloeding</a:t>
            </a:r>
          </a:p>
          <a:p>
            <a:r>
              <a:rPr lang="nl-NL" dirty="0"/>
              <a:t>Tijdens OAC geen eisprong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B3DFF6-4217-4E6F-A913-ECFFB07B52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Hormonen van OAC sussen eierstokken in slaap</a:t>
            </a:r>
          </a:p>
          <a:p>
            <a:r>
              <a:rPr lang="nl-NL" dirty="0"/>
              <a:t>zeven-dagen-regel</a:t>
            </a:r>
          </a:p>
          <a:p>
            <a:r>
              <a:rPr lang="nl-NL" dirty="0"/>
              <a:t>Geen rijping en dus geen eisprong plaats </a:t>
            </a:r>
          </a:p>
          <a:p>
            <a:r>
              <a:rPr lang="nl-NL" dirty="0"/>
              <a:t>Indien pilhormonen weggelaten worden , minder hormonen in bloed, na enkele dagen kans op eicellen die tot rijping komen. </a:t>
            </a:r>
          </a:p>
          <a:p>
            <a:r>
              <a:rPr lang="nl-NL" dirty="0"/>
              <a:t>Pil minst betrouwbaar na stopweek!! </a:t>
            </a:r>
          </a:p>
          <a:p>
            <a:r>
              <a:rPr lang="nl-NL" dirty="0"/>
              <a:t>Betrouwbaarheid pil liefst op zelfde tijdstip innemen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C071A5-65A9-46ED-819D-33D109E3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07" y="783771"/>
            <a:ext cx="1927317" cy="13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CDD4D-DAB7-4DEE-A8B9-55E7A574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 vergeten, zie NHG advieskaart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6C85D-AA47-48B9-AC94-52AC777675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Pil vergeten  langer dan 12 uur = vergeten pil ( 24+12= 36 uur)</a:t>
            </a:r>
          </a:p>
          <a:p>
            <a:r>
              <a:rPr lang="nl-NL" dirty="0"/>
              <a:t>1 vergeten pil is te verwaarlozen</a:t>
            </a:r>
          </a:p>
          <a:p>
            <a:r>
              <a:rPr lang="nl-NL" dirty="0"/>
              <a:t>Let wel: bij langer gebruik</a:t>
            </a:r>
          </a:p>
          <a:p>
            <a:endParaRPr lang="nl-NL" dirty="0"/>
          </a:p>
          <a:p>
            <a:r>
              <a:rPr lang="nl-NL" dirty="0"/>
              <a:t>Tweede week: bij 1t/m 3 pillen  vergeten,  nog niet meteen risico follikelgroei al voldoende geremd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244E3A-F977-4FDB-BE6E-F158278C63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Vergeten pil alsnog innemen en MAP niet nodig </a:t>
            </a:r>
          </a:p>
          <a:p>
            <a:r>
              <a:rPr lang="nl-NL" dirty="0"/>
              <a:t>Derde week: meer dan 1 pil vergeten is er wel risico in verband met naderende  stopweek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D84189-EEAA-47BF-B6F2-1E47477D0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93" y="391673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81A22-7BAD-4636-A07E-9EFC5A68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 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2AC53C-E250-4199-9114-06173C9AE2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Braken: binnen 3-4 uur opnieuw pil innemen</a:t>
            </a:r>
          </a:p>
          <a:p>
            <a:r>
              <a:rPr lang="nl-NL" dirty="0"/>
              <a:t>Diarree: nauwelijks invloed</a:t>
            </a:r>
          </a:p>
          <a:p>
            <a:r>
              <a:rPr lang="nl-NL" dirty="0"/>
              <a:t>Interactie medicatie: anti- epileptica, orale antimycotica, sint janskruid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06AC1D-5CDE-497D-BF95-FC417721E6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5062" y="2882106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7225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103</TotalTime>
  <Words>625</Words>
  <Application>Microsoft Office PowerPoint</Application>
  <PresentationFormat>Breedbeeld</PresentationFormat>
  <Paragraphs>82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Galerie</vt:lpstr>
      <vt:lpstr>Pil gebruik</vt:lpstr>
      <vt:lpstr>Menstruatiecyclus</vt:lpstr>
      <vt:lpstr>Menstruatiecyclus</vt:lpstr>
      <vt:lpstr>Menstruatiecyclus</vt:lpstr>
      <vt:lpstr>Anticonceptie</vt:lpstr>
      <vt:lpstr>Orale anticonceptie (OAC)</vt:lpstr>
      <vt:lpstr>OAC</vt:lpstr>
      <vt:lpstr>Pil vergeten, zie NHG advieskaart</vt:lpstr>
      <vt:lpstr>Let op</vt:lpstr>
      <vt:lpstr>Soorten</vt:lpstr>
      <vt:lpstr>Progestageen OAC</vt:lpstr>
      <vt:lpstr>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 gebruik</dc:title>
  <dc:creator>Rhea Houtkruijer</dc:creator>
  <cp:lastModifiedBy>Rhea Houtkruijer</cp:lastModifiedBy>
  <cp:revision>11</cp:revision>
  <dcterms:created xsi:type="dcterms:W3CDTF">2020-12-08T13:13:00Z</dcterms:created>
  <dcterms:modified xsi:type="dcterms:W3CDTF">2020-12-08T17:28:07Z</dcterms:modified>
</cp:coreProperties>
</file>